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98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7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7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0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08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6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55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9160BE-9B6E-42BB-A5E6-FC2054FD9D5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DE3BC8-B9F0-46DC-9F08-49ACB5251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05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“Ser”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29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143000"/>
            <a:ext cx="7290055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00" dirty="0"/>
              <a:t>In Spanish, verbs have different forms to tell who or what the subject is.</a:t>
            </a:r>
          </a:p>
          <a:p>
            <a:pPr marL="0" indent="0">
              <a:buNone/>
            </a:pPr>
            <a:r>
              <a:rPr lang="en-US" sz="3300" dirty="0"/>
              <a:t>The process of changing a verb to match the subject is called “conjugating.”</a:t>
            </a:r>
          </a:p>
          <a:p>
            <a:pPr marL="0" indent="0">
              <a:buNone/>
            </a:pPr>
            <a:r>
              <a:rPr lang="en-US" sz="3300" dirty="0"/>
              <a:t>Each verb (English AND Spanish) starts out as an “infinitive.”  All infinitives mean “to__” (to run, to sing)</a:t>
            </a:r>
          </a:p>
          <a:p>
            <a:pPr marL="0" indent="0">
              <a:buNone/>
            </a:pPr>
            <a:r>
              <a:rPr lang="en-US" sz="3300" dirty="0"/>
              <a:t>These conjugations will match the subject pronouns chart that we have learned.</a:t>
            </a:r>
          </a:p>
          <a:p>
            <a:pPr marL="0" indent="0">
              <a:buNone/>
            </a:pPr>
            <a:r>
              <a:rPr lang="en-US" sz="3300" dirty="0"/>
              <a:t>To make a sentence negative, put the word “no” BEFORE the conjugated verb.</a:t>
            </a:r>
          </a:p>
          <a:p>
            <a:endParaRPr lang="en-US" sz="33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err="1"/>
              <a:t>yo</a:t>
            </a:r>
            <a:r>
              <a:rPr lang="en-US" sz="3600" dirty="0"/>
              <a:t>= I</a:t>
            </a:r>
          </a:p>
          <a:p>
            <a:pPr>
              <a:buNone/>
            </a:pPr>
            <a:r>
              <a:rPr lang="en-US" sz="3600" dirty="0" err="1"/>
              <a:t>tú</a:t>
            </a:r>
            <a:r>
              <a:rPr lang="en-US" sz="3600" dirty="0"/>
              <a:t>=you (familiar)</a:t>
            </a:r>
          </a:p>
          <a:p>
            <a:pPr>
              <a:buNone/>
            </a:pPr>
            <a:r>
              <a:rPr lang="en-US" sz="3600" dirty="0" err="1"/>
              <a:t>él</a:t>
            </a:r>
            <a:r>
              <a:rPr lang="en-US" sz="3600" dirty="0"/>
              <a:t>, </a:t>
            </a:r>
            <a:r>
              <a:rPr lang="en-US" sz="3600" dirty="0" err="1"/>
              <a:t>ella</a:t>
            </a:r>
            <a:r>
              <a:rPr lang="en-US" sz="3600" dirty="0"/>
              <a:t>, </a:t>
            </a:r>
            <a:r>
              <a:rPr lang="en-US" sz="3600" dirty="0" err="1"/>
              <a:t>Ud</a:t>
            </a:r>
            <a:r>
              <a:rPr lang="en-US" sz="3600" dirty="0"/>
              <a:t>.=</a:t>
            </a:r>
          </a:p>
          <a:p>
            <a:pPr>
              <a:buNone/>
            </a:pPr>
            <a:r>
              <a:rPr lang="en-US" sz="3600" dirty="0"/>
              <a:t>	he, she, you    (formal)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err="1"/>
              <a:t>nosotros</a:t>
            </a:r>
            <a:r>
              <a:rPr lang="en-US" sz="3600" dirty="0"/>
              <a:t>=we</a:t>
            </a:r>
          </a:p>
          <a:p>
            <a:pPr>
              <a:buNone/>
            </a:pPr>
            <a:r>
              <a:rPr lang="en-US" sz="3600" dirty="0"/>
              <a:t>(</a:t>
            </a:r>
            <a:r>
              <a:rPr lang="en-US" sz="3600" dirty="0" err="1"/>
              <a:t>vosotros</a:t>
            </a:r>
            <a:r>
              <a:rPr lang="en-US" sz="3600" dirty="0"/>
              <a:t>=y’all)</a:t>
            </a:r>
          </a:p>
          <a:p>
            <a:pPr>
              <a:buNone/>
            </a:pPr>
            <a:r>
              <a:rPr lang="en-US" sz="3600" dirty="0" err="1"/>
              <a:t>ellos</a:t>
            </a:r>
            <a:r>
              <a:rPr lang="en-US" sz="3600" dirty="0"/>
              <a:t>, </a:t>
            </a:r>
            <a:r>
              <a:rPr lang="en-US" sz="3600" dirty="0" err="1"/>
              <a:t>ellas</a:t>
            </a:r>
            <a:r>
              <a:rPr lang="en-US" sz="3600" dirty="0"/>
              <a:t>, </a:t>
            </a:r>
            <a:r>
              <a:rPr lang="en-US" sz="3600" dirty="0" err="1"/>
              <a:t>Uds</a:t>
            </a:r>
            <a:r>
              <a:rPr lang="en-US" sz="3600" dirty="0"/>
              <a:t>.=</a:t>
            </a:r>
          </a:p>
          <a:p>
            <a:pPr>
              <a:buNone/>
            </a:pPr>
            <a:r>
              <a:rPr lang="en-US" sz="3600" dirty="0"/>
              <a:t>	they (</a:t>
            </a:r>
            <a:r>
              <a:rPr lang="en-US" sz="3600" dirty="0" err="1"/>
              <a:t>m,f</a:t>
            </a:r>
            <a:r>
              <a:rPr lang="en-US" sz="3600" dirty="0"/>
              <a:t>), you all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*</a:t>
            </a:r>
            <a:r>
              <a:rPr lang="en-US" sz="3200" dirty="0"/>
              <a:t>The </a:t>
            </a:r>
            <a:r>
              <a:rPr lang="en-US" sz="3200" dirty="0" err="1"/>
              <a:t>vosotros</a:t>
            </a:r>
            <a:r>
              <a:rPr lang="en-US" sz="3200" dirty="0"/>
              <a:t> form is only used in Spain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Each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/>
              <a:t>Talking about yourself</a:t>
            </a:r>
          </a:p>
          <a:p>
            <a:pPr marL="514350" indent="-514350">
              <a:buAutoNum type="arabicPeriod"/>
            </a:pPr>
            <a:r>
              <a:rPr lang="en-US" sz="3200" dirty="0"/>
              <a:t>Talking TO 1 person (familiar)</a:t>
            </a:r>
          </a:p>
          <a:p>
            <a:pPr marL="514350" indent="-514350">
              <a:buAutoNum type="arabicPeriod"/>
            </a:pPr>
            <a:r>
              <a:rPr lang="en-US" sz="3200" dirty="0"/>
              <a:t>Talking ABOUT 1 person or thing OR talking TO 1 person (formal)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US" sz="3200" dirty="0"/>
              <a:t>Talking about yourself + AT LEAST 1 other person</a:t>
            </a:r>
          </a:p>
          <a:p>
            <a:pPr marL="514350" indent="-514350">
              <a:buAutoNum type="arabicPeriod" startAt="4"/>
            </a:pPr>
            <a:r>
              <a:rPr lang="en-US" sz="3200" dirty="0"/>
              <a:t>(don’t use)</a:t>
            </a:r>
          </a:p>
          <a:p>
            <a:pPr marL="514350" indent="-514350">
              <a:buAutoNum type="arabicPeriod" startAt="4"/>
            </a:pPr>
            <a:r>
              <a:rPr lang="en-US" sz="3200" dirty="0"/>
              <a:t>Talking ABOUT 2 or MORE people or things OR talking TO MORE THAN 1 PERSON.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ser= to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u="sng" dirty="0"/>
              <a:t>soy</a:t>
            </a:r>
            <a:r>
              <a:rPr lang="en-US" sz="4000" dirty="0"/>
              <a:t>= I am</a:t>
            </a:r>
          </a:p>
          <a:p>
            <a:pPr>
              <a:buNone/>
            </a:pPr>
            <a:r>
              <a:rPr lang="en-US" sz="4000" u="sng" dirty="0" err="1"/>
              <a:t>eres</a:t>
            </a:r>
            <a:r>
              <a:rPr lang="en-US" sz="4000" dirty="0"/>
              <a:t>= you are    (</a:t>
            </a:r>
            <a:r>
              <a:rPr lang="en-US" sz="4000" dirty="0" err="1"/>
              <a:t>fam</a:t>
            </a:r>
            <a:r>
              <a:rPr lang="en-US" sz="4000" dirty="0"/>
              <a:t>)</a:t>
            </a:r>
          </a:p>
          <a:p>
            <a:pPr>
              <a:buNone/>
            </a:pPr>
            <a:r>
              <a:rPr lang="en-US" sz="4000" u="sng" dirty="0" err="1"/>
              <a:t>es</a:t>
            </a:r>
            <a:r>
              <a:rPr lang="en-US" sz="4000" dirty="0"/>
              <a:t>= he/she is,    you are (form)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u="sng" dirty="0" err="1"/>
              <a:t>somos</a:t>
            </a:r>
            <a:r>
              <a:rPr lang="en-US" sz="4400" dirty="0"/>
              <a:t>= we are</a:t>
            </a:r>
          </a:p>
          <a:p>
            <a:pPr>
              <a:buNone/>
            </a:pPr>
            <a:r>
              <a:rPr lang="en-US" sz="4400" dirty="0"/>
              <a:t>(</a:t>
            </a:r>
            <a:r>
              <a:rPr lang="en-US" sz="4400" u="sng" dirty="0" err="1"/>
              <a:t>sois</a:t>
            </a:r>
            <a:r>
              <a:rPr lang="en-US" sz="4400" dirty="0"/>
              <a:t>= y’all are)</a:t>
            </a:r>
          </a:p>
          <a:p>
            <a:pPr>
              <a:buNone/>
            </a:pPr>
            <a:r>
              <a:rPr lang="en-US" sz="4400" u="sng" dirty="0"/>
              <a:t>son</a:t>
            </a:r>
            <a:r>
              <a:rPr lang="en-US" sz="4400" dirty="0"/>
              <a:t>= they (</a:t>
            </a:r>
            <a:r>
              <a:rPr lang="en-US" sz="4400" dirty="0" err="1"/>
              <a:t>m,f</a:t>
            </a:r>
            <a:r>
              <a:rPr lang="en-US" sz="4400" dirty="0"/>
              <a:t>) are, you all are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Yo</a:t>
            </a:r>
            <a:endParaRPr lang="en-US" sz="4000" dirty="0"/>
          </a:p>
          <a:p>
            <a:pPr lvl="1"/>
            <a:r>
              <a:rPr lang="en-US" sz="4000" dirty="0"/>
              <a:t>soy</a:t>
            </a:r>
          </a:p>
          <a:p>
            <a:r>
              <a:rPr lang="en-US" sz="4000" dirty="0"/>
              <a:t>Marta</a:t>
            </a:r>
          </a:p>
          <a:p>
            <a:pPr lvl="1"/>
            <a:r>
              <a:rPr lang="en-US" sz="4000" dirty="0" err="1"/>
              <a:t>es</a:t>
            </a:r>
            <a:endParaRPr lang="en-US" sz="4000" dirty="0"/>
          </a:p>
          <a:p>
            <a:r>
              <a:rPr lang="en-US" sz="4000" dirty="0"/>
              <a:t>Marta y Juan</a:t>
            </a:r>
          </a:p>
          <a:p>
            <a:pPr lvl="1"/>
            <a:r>
              <a:rPr lang="en-US" sz="4000" dirty="0"/>
              <a:t>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30B4C-E701-4901-A368-8313358586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err="1"/>
              <a:t>Nosotros</a:t>
            </a:r>
            <a:endParaRPr lang="en-US" sz="4000" dirty="0"/>
          </a:p>
          <a:p>
            <a:pPr lvl="1"/>
            <a:r>
              <a:rPr lang="en-US" sz="4000" dirty="0" err="1"/>
              <a:t>somos</a:t>
            </a:r>
            <a:endParaRPr lang="en-US" sz="4000" dirty="0"/>
          </a:p>
          <a:p>
            <a:r>
              <a:rPr lang="en-US" sz="4000" dirty="0"/>
              <a:t>Susana y </a:t>
            </a:r>
            <a:r>
              <a:rPr lang="en-US" sz="4000" dirty="0" err="1"/>
              <a:t>yo</a:t>
            </a:r>
            <a:endParaRPr lang="en-US" sz="4000" dirty="0"/>
          </a:p>
          <a:p>
            <a:pPr lvl="1"/>
            <a:r>
              <a:rPr lang="en-US" sz="4000" dirty="0" err="1"/>
              <a:t>somos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A8E7-95A6-4BBC-855D-CD612D29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93FA2-E200-4627-A347-3D31A278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Marta is tall.</a:t>
            </a:r>
          </a:p>
          <a:p>
            <a:r>
              <a:rPr lang="en-US" sz="4000" dirty="0"/>
              <a:t>Marta es </a:t>
            </a:r>
            <a:r>
              <a:rPr lang="en-US" sz="4000" dirty="0" err="1"/>
              <a:t>alta.</a:t>
            </a:r>
            <a:endParaRPr lang="en-US" sz="3200" dirty="0"/>
          </a:p>
          <a:p>
            <a:r>
              <a:rPr lang="en-US" sz="4000" dirty="0"/>
              <a:t>Samuel and Pablo are serious.</a:t>
            </a:r>
          </a:p>
          <a:p>
            <a:r>
              <a:rPr lang="en-US" sz="4000" dirty="0"/>
              <a:t>Samuel y Pablo son serios.</a:t>
            </a:r>
          </a:p>
          <a:p>
            <a:r>
              <a:rPr lang="en-US" sz="4000" dirty="0"/>
              <a:t>I am studious.</a:t>
            </a:r>
          </a:p>
          <a:p>
            <a:r>
              <a:rPr lang="en-US" sz="4000" dirty="0"/>
              <a:t>(</a:t>
            </a:r>
            <a:r>
              <a:rPr lang="en-US" sz="4000" dirty="0" err="1"/>
              <a:t>Yo</a:t>
            </a:r>
            <a:r>
              <a:rPr lang="en-US" sz="4000" dirty="0"/>
              <a:t>) soy </a:t>
            </a:r>
            <a:r>
              <a:rPr lang="en-US" sz="4000" dirty="0" err="1"/>
              <a:t>estudioso</a:t>
            </a:r>
            <a:r>
              <a:rPr lang="en-US" sz="4000" dirty="0"/>
              <a:t> (a).</a:t>
            </a:r>
          </a:p>
        </p:txBody>
      </p:sp>
    </p:spTree>
    <p:extLst>
      <p:ext uri="{BB962C8B-B14F-4D97-AF65-F5344CB8AC3E}">
        <p14:creationId xmlns:p14="http://schemas.microsoft.com/office/powerpoint/2010/main" val="421657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321</TotalTime>
  <Words>278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“Ser”</vt:lpstr>
      <vt:lpstr>PowerPoint Presentation</vt:lpstr>
      <vt:lpstr>Subject Pronouns</vt:lpstr>
      <vt:lpstr>When to Use Each Line</vt:lpstr>
      <vt:lpstr>ser= to be</vt:lpstr>
      <vt:lpstr>Examples:</vt:lpstr>
      <vt:lpstr>PowerPoint Presentation</vt:lpstr>
    </vt:vector>
  </TitlesOfParts>
  <Company>Murray Independent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“Ser”</dc:title>
  <dc:creator>amanda.killebrew</dc:creator>
  <cp:lastModifiedBy>Amanda Killebrew</cp:lastModifiedBy>
  <cp:revision>29</cp:revision>
  <dcterms:created xsi:type="dcterms:W3CDTF">2010-08-26T12:22:39Z</dcterms:created>
  <dcterms:modified xsi:type="dcterms:W3CDTF">2018-09-21T14:54:26Z</dcterms:modified>
</cp:coreProperties>
</file>