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7C8988B-A70B-4F85-90B3-6324A46009D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B99AD-E8A4-4C02-81EE-2829F05BC4A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504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988B-A70B-4F85-90B3-6324A46009D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B99AD-E8A4-4C02-81EE-2829F05B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6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988B-A70B-4F85-90B3-6324A46009D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B99AD-E8A4-4C02-81EE-2829F05BC4A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847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988B-A70B-4F85-90B3-6324A46009D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B99AD-E8A4-4C02-81EE-2829F05B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6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988B-A70B-4F85-90B3-6324A46009D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B99AD-E8A4-4C02-81EE-2829F05BC4A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99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988B-A70B-4F85-90B3-6324A46009D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B99AD-E8A4-4C02-81EE-2829F05B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988B-A70B-4F85-90B3-6324A46009D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B99AD-E8A4-4C02-81EE-2829F05B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9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988B-A70B-4F85-90B3-6324A46009D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B99AD-E8A4-4C02-81EE-2829F05B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988B-A70B-4F85-90B3-6324A46009D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B99AD-E8A4-4C02-81EE-2829F05B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7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988B-A70B-4F85-90B3-6324A46009D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B99AD-E8A4-4C02-81EE-2829F05BC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7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988B-A70B-4F85-90B3-6324A46009D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B99AD-E8A4-4C02-81EE-2829F05BC4A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05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7C8988B-A70B-4F85-90B3-6324A46009D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6BB99AD-E8A4-4C02-81EE-2829F05BC4A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64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6">
            <a:extLst>
              <a:ext uri="{FF2B5EF4-FFF2-40B4-BE49-F238E27FC236}">
                <a16:creationId xmlns:a16="http://schemas.microsoft.com/office/drawing/2014/main" id="{C37D1D6D-17D8-4296-B000-665D1892D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396" y="1276539"/>
            <a:ext cx="5570417" cy="4304276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3224" y="1105351"/>
            <a:ext cx="6353967" cy="3023981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</a:rPr>
              <a:t>Definite and Indefinite</a:t>
            </a:r>
            <a:br>
              <a:rPr lang="en-US" sz="4800">
                <a:solidFill>
                  <a:srgbClr val="FFFFFF"/>
                </a:solidFill>
              </a:rPr>
            </a:br>
            <a:r>
              <a:rPr lang="en-US" sz="4800">
                <a:solidFill>
                  <a:srgbClr val="FFFFFF"/>
                </a:solidFill>
              </a:rPr>
              <a:t>Articles </a:t>
            </a:r>
            <a:br>
              <a:rPr lang="en-US" sz="4800">
                <a:solidFill>
                  <a:srgbClr val="FFFFFF"/>
                </a:solidFill>
              </a:rPr>
            </a:br>
            <a:endParaRPr lang="en-US" sz="480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3224" y="4297556"/>
            <a:ext cx="6353968" cy="1433391"/>
          </a:xfrm>
        </p:spPr>
        <p:txBody>
          <a:bodyPr anchor="t"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170DF7D-4686-4BD5-A9CD-C89649284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000" y="-2"/>
            <a:ext cx="164592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Definite Articles= “the”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u="sng" dirty="0"/>
              <a:t>Singular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el-(masculine)</a:t>
            </a:r>
          </a:p>
          <a:p>
            <a:endParaRPr lang="en-US" sz="3600" dirty="0"/>
          </a:p>
          <a:p>
            <a:r>
              <a:rPr lang="en-US" sz="3600" dirty="0"/>
              <a:t>la-(feminine)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u="sng" dirty="0"/>
              <a:t>Plural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los-(masculine)</a:t>
            </a:r>
          </a:p>
          <a:p>
            <a:endParaRPr lang="en-US" sz="3600" dirty="0"/>
          </a:p>
          <a:p>
            <a:r>
              <a:rPr lang="en-US" sz="3600" dirty="0"/>
              <a:t>las-(feminine)</a:t>
            </a:r>
          </a:p>
          <a:p>
            <a:endParaRPr lang="en-U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Definite 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Which definite article would you use for the following nouns?</a:t>
            </a:r>
          </a:p>
          <a:p>
            <a:endParaRPr lang="en-US" dirty="0"/>
          </a:p>
          <a:p>
            <a:pPr>
              <a:buNone/>
            </a:pPr>
            <a:r>
              <a:rPr lang="en-US" sz="3300" dirty="0"/>
              <a:t>1.  </a:t>
            </a:r>
            <a:r>
              <a:rPr lang="en-US" sz="3300" dirty="0" err="1"/>
              <a:t>libro</a:t>
            </a:r>
            <a:endParaRPr lang="en-US" sz="3300" dirty="0"/>
          </a:p>
          <a:p>
            <a:pPr lvl="1"/>
            <a:r>
              <a:rPr lang="en-US" sz="3300" dirty="0"/>
              <a:t>el</a:t>
            </a:r>
          </a:p>
          <a:p>
            <a:pPr>
              <a:buNone/>
            </a:pPr>
            <a:r>
              <a:rPr lang="en-US" sz="3300" dirty="0"/>
              <a:t>2.  </a:t>
            </a:r>
            <a:r>
              <a:rPr lang="en-US" sz="3300" dirty="0" err="1"/>
              <a:t>mochilas</a:t>
            </a:r>
            <a:endParaRPr lang="en-US" sz="3300" dirty="0"/>
          </a:p>
          <a:p>
            <a:pPr lvl="1"/>
            <a:r>
              <a:rPr lang="en-US" sz="3300" dirty="0"/>
              <a:t>las</a:t>
            </a:r>
          </a:p>
          <a:p>
            <a:pPr>
              <a:buNone/>
            </a:pPr>
            <a:r>
              <a:rPr lang="en-US" sz="3300" dirty="0"/>
              <a:t>3.  </a:t>
            </a:r>
            <a:r>
              <a:rPr lang="en-US" sz="3300" dirty="0" err="1"/>
              <a:t>libros</a:t>
            </a:r>
            <a:endParaRPr lang="en-US" sz="3300" dirty="0"/>
          </a:p>
          <a:p>
            <a:pPr lvl="1"/>
            <a:r>
              <a:rPr lang="en-US" sz="3300" dirty="0"/>
              <a:t>los</a:t>
            </a:r>
          </a:p>
          <a:p>
            <a:pPr>
              <a:buNone/>
            </a:pPr>
            <a:r>
              <a:rPr lang="en-US" sz="3300" dirty="0"/>
              <a:t>4.  </a:t>
            </a:r>
            <a:r>
              <a:rPr lang="en-US" sz="3300" dirty="0" err="1"/>
              <a:t>mochila</a:t>
            </a:r>
            <a:endParaRPr lang="en-US" sz="3300" dirty="0"/>
          </a:p>
          <a:p>
            <a:pPr lvl="1"/>
            <a:r>
              <a:rPr lang="en-US" sz="3300" dirty="0"/>
              <a:t>la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Indefinite Articles= “a”, “an”, or “some”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u="sng" dirty="0"/>
              <a:t>Singular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Un-(masculine)</a:t>
            </a:r>
          </a:p>
          <a:p>
            <a:endParaRPr lang="en-US" sz="3600" dirty="0"/>
          </a:p>
          <a:p>
            <a:r>
              <a:rPr lang="en-US" sz="3600" dirty="0" err="1"/>
              <a:t>Una</a:t>
            </a:r>
            <a:r>
              <a:rPr lang="en-US" sz="3600" dirty="0"/>
              <a:t>-(feminine)</a:t>
            </a:r>
          </a:p>
          <a:p>
            <a:endParaRPr lang="en-US" sz="3600" dirty="0"/>
          </a:p>
          <a:p>
            <a:r>
              <a:rPr lang="en-US" sz="3600" dirty="0"/>
              <a:t>Both mean “a” or “an”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u="sng" dirty="0"/>
              <a:t>Plural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Unos</a:t>
            </a:r>
            <a:r>
              <a:rPr lang="en-US" sz="3600" dirty="0"/>
              <a:t>-(masculine)</a:t>
            </a:r>
          </a:p>
          <a:p>
            <a:endParaRPr lang="en-US" sz="3600" dirty="0"/>
          </a:p>
          <a:p>
            <a:r>
              <a:rPr lang="en-US" sz="3600" dirty="0" err="1"/>
              <a:t>Unas</a:t>
            </a:r>
            <a:r>
              <a:rPr lang="en-US" sz="3600" dirty="0"/>
              <a:t>-(feminine)</a:t>
            </a:r>
          </a:p>
          <a:p>
            <a:endParaRPr lang="en-US" sz="3600" dirty="0"/>
          </a:p>
          <a:p>
            <a:r>
              <a:rPr lang="en-US" sz="3600" dirty="0"/>
              <a:t>Both mean “some”</a:t>
            </a:r>
          </a:p>
        </p:txBody>
      </p:sp>
    </p:spTree>
    <p:extLst>
      <p:ext uri="{BB962C8B-B14F-4D97-AF65-F5344CB8AC3E}">
        <p14:creationId xmlns:p14="http://schemas.microsoft.com/office/powerpoint/2010/main" val="13105115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Indefinite 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Which indefinite article would you use for the following nouns?</a:t>
            </a:r>
          </a:p>
          <a:p>
            <a:endParaRPr lang="en-US" dirty="0"/>
          </a:p>
          <a:p>
            <a:pPr>
              <a:buNone/>
            </a:pPr>
            <a:r>
              <a:rPr lang="en-US" sz="3300" dirty="0"/>
              <a:t>1.  </a:t>
            </a:r>
            <a:r>
              <a:rPr lang="en-US" sz="3300" dirty="0" err="1"/>
              <a:t>libro</a:t>
            </a:r>
            <a:endParaRPr lang="en-US" sz="3300" dirty="0"/>
          </a:p>
          <a:p>
            <a:pPr lvl="1"/>
            <a:r>
              <a:rPr lang="en-US" sz="3300" dirty="0"/>
              <a:t>un</a:t>
            </a:r>
          </a:p>
          <a:p>
            <a:pPr>
              <a:buNone/>
            </a:pPr>
            <a:r>
              <a:rPr lang="en-US" sz="3300" dirty="0"/>
              <a:t>2.  </a:t>
            </a:r>
            <a:r>
              <a:rPr lang="en-US" sz="3300" dirty="0" err="1"/>
              <a:t>mochilas</a:t>
            </a:r>
            <a:endParaRPr lang="en-US" sz="3300" dirty="0"/>
          </a:p>
          <a:p>
            <a:pPr lvl="1"/>
            <a:r>
              <a:rPr lang="en-US" sz="3300" dirty="0" err="1"/>
              <a:t>unas</a:t>
            </a:r>
            <a:endParaRPr lang="en-US" sz="3300" dirty="0"/>
          </a:p>
          <a:p>
            <a:pPr>
              <a:buNone/>
            </a:pPr>
            <a:r>
              <a:rPr lang="en-US" sz="3300" dirty="0"/>
              <a:t>3.  </a:t>
            </a:r>
            <a:r>
              <a:rPr lang="en-US" sz="3300" dirty="0" err="1"/>
              <a:t>libros</a:t>
            </a:r>
            <a:endParaRPr lang="en-US" sz="3300" dirty="0"/>
          </a:p>
          <a:p>
            <a:pPr lvl="1"/>
            <a:r>
              <a:rPr lang="en-US" sz="3300" dirty="0" err="1"/>
              <a:t>unos</a:t>
            </a:r>
            <a:endParaRPr lang="en-US" sz="3300" dirty="0"/>
          </a:p>
          <a:p>
            <a:pPr>
              <a:buNone/>
            </a:pPr>
            <a:r>
              <a:rPr lang="en-US" sz="3300" dirty="0"/>
              <a:t>4.  </a:t>
            </a:r>
            <a:r>
              <a:rPr lang="en-US" sz="3300" dirty="0" err="1"/>
              <a:t>mochila</a:t>
            </a:r>
            <a:endParaRPr lang="en-US" sz="3300" dirty="0"/>
          </a:p>
          <a:p>
            <a:pPr lvl="1"/>
            <a:r>
              <a:rPr lang="en-US" sz="3300" dirty="0" err="1"/>
              <a:t>una</a:t>
            </a:r>
            <a:endParaRPr lang="en-US" sz="33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</TotalTime>
  <Words>130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Integral</vt:lpstr>
      <vt:lpstr>Definite and Indefinite Articles  </vt:lpstr>
      <vt:lpstr>Definite Articles= “the”</vt:lpstr>
      <vt:lpstr>Definite Articles</vt:lpstr>
      <vt:lpstr>Indefinite Articles= “a”, “an”, or “some”</vt:lpstr>
      <vt:lpstr>Indefinite Articles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Definite and Indefinite Articles  </dc:title>
  <dc:creator>AMANDA L KILLEBREW</dc:creator>
  <cp:lastModifiedBy>Amanda Killebrew</cp:lastModifiedBy>
  <cp:revision>3</cp:revision>
  <dcterms:created xsi:type="dcterms:W3CDTF">2018-09-06T21:05:41Z</dcterms:created>
  <dcterms:modified xsi:type="dcterms:W3CDTF">2018-09-21T14:54:03Z</dcterms:modified>
</cp:coreProperties>
</file>